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4" r:id="rId2"/>
    <p:sldId id="256" r:id="rId3"/>
    <p:sldId id="270" r:id="rId4"/>
    <p:sldId id="272" r:id="rId5"/>
    <p:sldId id="273" r:id="rId6"/>
    <p:sldId id="266" r:id="rId7"/>
    <p:sldId id="267" r:id="rId8"/>
    <p:sldId id="268" r:id="rId9"/>
    <p:sldId id="269" r:id="rId10"/>
    <p:sldId id="271" r:id="rId11"/>
    <p:sldId id="257" r:id="rId12"/>
    <p:sldId id="258" r:id="rId13"/>
    <p:sldId id="260" r:id="rId14"/>
    <p:sldId id="261" r:id="rId15"/>
    <p:sldId id="262" r:id="rId16"/>
    <p:sldId id="263" r:id="rId17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173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663-FF45-9D37-AFF4B55579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663-FF45-9D37-AFF4B55579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663-FF45-9D37-AFF4B55579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663-FF45-9D37-AFF4B55579A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663-FF45-9D37-AFF4B55579A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663-FF45-9D37-AFF4B55579A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663-FF45-9D37-AFF4B55579A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0663-FF45-9D37-AFF4B55579A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Қолданамын</c:v>
                </c:pt>
                <c:pt idx="1">
                  <c:v>Жартылай </c:v>
                </c:pt>
                <c:pt idx="2">
                  <c:v>Естідім болашақта қолданамын</c:v>
                </c:pt>
                <c:pt idx="3">
                  <c:v>Мүлдем қолданбадым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63-FF45-9D37-AFF4B55579A5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71717342147933"/>
          <c:y val="2.5007931895203516E-2"/>
          <c:w val="0.60746767650643729"/>
          <c:h val="0.872724201218376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134-C546-BDE1-E2D56929DB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134-C546-BDE1-E2D56929DB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134-C546-BDE1-E2D56929DB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134-C546-BDE1-E2D56929DB1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Жауаптың дұрыс берілмеуі </c:v>
                </c:pt>
                <c:pt idx="1">
                  <c:v>Жауаптың қысқа берілуі</c:v>
                </c:pt>
                <c:pt idx="2">
                  <c:v>Жалпылама ақпарат берілуі</c:v>
                </c:pt>
                <c:pt idx="3">
                  <c:v>Түсіндірме ретінде берілуі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13</c:v>
                </c:pt>
                <c:pt idx="2">
                  <c:v>14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5-374C-BFF7-B4BF0AC90E0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87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oomy.com/" TargetMode="External"/><Relationship Id="rId13" Type="http://schemas.openxmlformats.org/officeDocument/2006/relationships/hyperlink" Target="https://fusionbrain.ai/" TargetMode="External"/><Relationship Id="rId3" Type="http://schemas.openxmlformats.org/officeDocument/2006/relationships/hyperlink" Target="https://play.google.com/store/apps/details?id=com.yandex.shedevrus&amp;pcampaignid=web_share" TargetMode="External"/><Relationship Id="rId7" Type="http://schemas.openxmlformats.org/officeDocument/2006/relationships/hyperlink" Target="https://zvukogram.com/" TargetMode="External"/><Relationship Id="rId12" Type="http://schemas.openxmlformats.org/officeDocument/2006/relationships/hyperlink" Target="https://podcast.adobe.com/" TargetMode="External"/><Relationship Id="rId2" Type="http://schemas.openxmlformats.org/officeDocument/2006/relationships/hyperlink" Target="https://rudalle.ru/kandinsky30" TargetMode="External"/><Relationship Id="rId16" Type="http://schemas.openxmlformats.org/officeDocument/2006/relationships/hyperlink" Target="https://app.runwayml.com/dashboard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dobe.com/express/feature/image/remove-background" TargetMode="External"/><Relationship Id="rId11" Type="http://schemas.openxmlformats.org/officeDocument/2006/relationships/hyperlink" Target="https://www.suno.ai/" TargetMode="External"/><Relationship Id="rId5" Type="http://schemas.openxmlformats.org/officeDocument/2006/relationships/hyperlink" Target="https://www.adobe.com/products/firefly.html" TargetMode="External"/><Relationship Id="rId15" Type="http://schemas.openxmlformats.org/officeDocument/2006/relationships/hyperlink" Target="https://invideo.io/ai/" TargetMode="External"/><Relationship Id="rId10" Type="http://schemas.openxmlformats.org/officeDocument/2006/relationships/hyperlink" Target="https://sonix.ai/" TargetMode="External"/><Relationship Id="rId4" Type="http://schemas.openxmlformats.org/officeDocument/2006/relationships/hyperlink" Target="https://leonardo.ai/" TargetMode="External"/><Relationship Id="rId9" Type="http://schemas.openxmlformats.org/officeDocument/2006/relationships/hyperlink" Target="https://mubert.com/" TargetMode="External"/><Relationship Id="rId14" Type="http://schemas.openxmlformats.org/officeDocument/2006/relationships/hyperlink" Target="https://www.d-id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google.android.apps.cultural&amp;pcampaignid=web_share" TargetMode="External"/><Relationship Id="rId3" Type="http://schemas.openxmlformats.org/officeDocument/2006/relationships/hyperlink" Target="https://turbotext.pro/" TargetMode="External"/><Relationship Id="rId7" Type="http://schemas.openxmlformats.org/officeDocument/2006/relationships/hyperlink" Target="https://wait.webuters.com/ru" TargetMode="External"/><Relationship Id="rId12" Type="http://schemas.openxmlformats.org/officeDocument/2006/relationships/hyperlink" Target="https://www.graphmaker.ai/" TargetMode="External"/><Relationship Id="rId2" Type="http://schemas.openxmlformats.org/officeDocument/2006/relationships/hyperlink" Target="https://artsandculture.google.com/experiment/poem-postcards/ZgG5_uTbBgTpIQ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icrosoft.com/ru-ru/edge/copilot?form=MA13FJ" TargetMode="External"/><Relationship Id="rId11" Type="http://schemas.openxmlformats.org/officeDocument/2006/relationships/hyperlink" Target="https://gamma.app/" TargetMode="External"/><Relationship Id="rId5" Type="http://schemas.openxmlformats.org/officeDocument/2006/relationships/hyperlink" Target="https://www.chatpdf.com/" TargetMode="External"/><Relationship Id="rId10" Type="http://schemas.openxmlformats.org/officeDocument/2006/relationships/hyperlink" Target="https://www.magicschool.ai/" TargetMode="External"/><Relationship Id="rId4" Type="http://schemas.openxmlformats.org/officeDocument/2006/relationships/hyperlink" Target="https://www.deepl.com/translator" TargetMode="External"/><Relationship Id="rId9" Type="http://schemas.openxmlformats.org/officeDocument/2006/relationships/hyperlink" Target="https://research.google.com/semantri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EEC179-6D14-1D7F-8A7D-7D6088DF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69808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6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451387" y="-304404"/>
            <a:ext cx="2193165" cy="1652386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69969" y="506575"/>
            <a:ext cx="774441" cy="77444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2052178" y="786168"/>
            <a:ext cx="824966" cy="82496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227971" y="0"/>
            <a:ext cx="3402429" cy="177700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71612" y="7338601"/>
            <a:ext cx="1793416" cy="890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НА ЧТО СПОСОБЕН ИСКУССТВЕННЫЙ ИНТЕЛЛЕКТ ОТ OPENAI_ @KosmoStory">
            <a:hlinkClick r:id="" action="ppaction://media"/>
            <a:extLst>
              <a:ext uri="{FF2B5EF4-FFF2-40B4-BE49-F238E27FC236}">
                <a16:creationId xmlns:a16="http://schemas.microsoft.com/office/drawing/2014/main" id="{1D7ACA5D-0C83-2CB7-B0CE-F2BE9B151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727" y="772160"/>
            <a:ext cx="11884944" cy="668527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124896" y="7743771"/>
            <a:ext cx="977883" cy="48582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4" name="Text 2"/>
          <p:cNvSpPr/>
          <p:nvPr/>
        </p:nvSpPr>
        <p:spPr>
          <a:xfrm>
            <a:off x="864037" y="1807964"/>
            <a:ext cx="10412968" cy="77152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ChatGPT - білім беру мүмкіндіктері</a:t>
            </a:r>
            <a:endParaRPr lang="en-US" sz="4860" dirty="0"/>
          </a:p>
        </p:txBody>
      </p:sp>
      <p:sp>
        <p:nvSpPr>
          <p:cNvPr id="5" name="Text 3"/>
          <p:cNvSpPr/>
          <p:nvPr/>
        </p:nvSpPr>
        <p:spPr>
          <a:xfrm>
            <a:off x="864037" y="3196590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Эссе жазу</a:t>
            </a:r>
            <a:endParaRPr lang="en-US" sz="2430" dirty="0"/>
          </a:p>
        </p:txBody>
      </p:sp>
      <p:sp>
        <p:nvSpPr>
          <p:cNvPr id="6" name="Text 4"/>
          <p:cNvSpPr/>
          <p:nvPr/>
        </p:nvSpPr>
        <p:spPr>
          <a:xfrm>
            <a:off x="864037" y="3829169"/>
            <a:ext cx="3898821" cy="19752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ChatGPT сияқты чат-боттар оқушыларға эссе, реферат жазуға көмектесе алады. Олар тақырыпқа сәйкес мазмұнды әзірлеп, тілдік жағынан жетілдіруге көмектеседі.</a:t>
            </a:r>
            <a:endParaRPr lang="en-US" sz="1944" dirty="0"/>
          </a:p>
        </p:txBody>
      </p:sp>
      <p:sp>
        <p:nvSpPr>
          <p:cNvPr id="7" name="Text 5"/>
          <p:cNvSpPr/>
          <p:nvPr/>
        </p:nvSpPr>
        <p:spPr>
          <a:xfrm>
            <a:off x="5372695" y="3196590"/>
            <a:ext cx="3898821" cy="7715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Үй тапсырмаларын орындау</a:t>
            </a:r>
            <a:endParaRPr lang="en-US" sz="2430" dirty="0"/>
          </a:p>
        </p:txBody>
      </p:sp>
      <p:sp>
        <p:nvSpPr>
          <p:cNvPr id="8" name="Text 6"/>
          <p:cNvSpPr/>
          <p:nvPr/>
        </p:nvSpPr>
        <p:spPr>
          <a:xfrm>
            <a:off x="5372695" y="4214932"/>
            <a:ext cx="3898821" cy="1580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ЖИ құралдары оқушылардың үй тапсырмаларын тез әрі дұрыс орындауға көмектесе алады. Сабақтардағы тиімділік артады.</a:t>
            </a:r>
            <a:endParaRPr lang="en-US" sz="1944" dirty="0"/>
          </a:p>
        </p:txBody>
      </p:sp>
      <p:sp>
        <p:nvSpPr>
          <p:cNvPr id="9" name="Text 7"/>
          <p:cNvSpPr/>
          <p:nvPr/>
        </p:nvSpPr>
        <p:spPr>
          <a:xfrm>
            <a:off x="9881354" y="3196590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Тест жауаптары</a:t>
            </a:r>
            <a:endParaRPr lang="en-US" sz="2430" dirty="0"/>
          </a:p>
        </p:txBody>
      </p:sp>
      <p:sp>
        <p:nvSpPr>
          <p:cNvPr id="10" name="Text 8"/>
          <p:cNvSpPr/>
          <p:nvPr/>
        </p:nvSpPr>
        <p:spPr>
          <a:xfrm>
            <a:off x="9881354" y="3829169"/>
            <a:ext cx="3898821" cy="23702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Чат-боттар оқушыларға тест сұрақтарына жылдам әрі дәл жауап беруге көмектесе алады. Бұл жекелеген оқушылардың ақпаратты игеру жылдамдығын арттырады.</a:t>
            </a:r>
            <a:endParaRPr lang="en-US" sz="1944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90" y="1631990"/>
            <a:ext cx="4965621" cy="4965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15420" y="1072396"/>
            <a:ext cx="7685961" cy="13018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126"/>
              </a:lnSpc>
              <a:buNone/>
            </a:pPr>
            <a:r>
              <a:rPr lang="en-US" sz="4101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Gamma.app - заманауи оқыту мүмкіндіктері</a:t>
            </a:r>
            <a:endParaRPr lang="en-US" sz="4101" dirty="0"/>
          </a:p>
        </p:txBody>
      </p:sp>
      <p:sp>
        <p:nvSpPr>
          <p:cNvPr id="7" name="Shape 3"/>
          <p:cNvSpPr/>
          <p:nvPr/>
        </p:nvSpPr>
        <p:spPr>
          <a:xfrm>
            <a:off x="6215420" y="2920960"/>
            <a:ext cx="468630" cy="468630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4"/>
          <p:cNvSpPr/>
          <p:nvPr/>
        </p:nvSpPr>
        <p:spPr>
          <a:xfrm>
            <a:off x="6376392" y="2999065"/>
            <a:ext cx="146566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60"/>
              </a:lnSpc>
              <a:buNone/>
            </a:pPr>
            <a:r>
              <a:rPr lang="en-US" sz="246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1</a:t>
            </a:r>
            <a:endParaRPr lang="en-US" sz="2460" dirty="0"/>
          </a:p>
        </p:txBody>
      </p:sp>
      <p:sp>
        <p:nvSpPr>
          <p:cNvPr id="9" name="Text 5"/>
          <p:cNvSpPr/>
          <p:nvPr/>
        </p:nvSpPr>
        <p:spPr>
          <a:xfrm>
            <a:off x="6892290" y="2920960"/>
            <a:ext cx="3890248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63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Автоматты презентация жасау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6892290" y="3371255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64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Gamma.app сервисі арқылы мұғалімдер дайын презентация шаблондарын тез генерациялап, оларды тақырыпқа сәйкестендіре алады.</a:t>
            </a:r>
            <a:endParaRPr lang="en-US" sz="1640" dirty="0"/>
          </a:p>
        </p:txBody>
      </p:sp>
      <p:sp>
        <p:nvSpPr>
          <p:cNvPr id="11" name="Shape 7"/>
          <p:cNvSpPr/>
          <p:nvPr/>
        </p:nvSpPr>
        <p:spPr>
          <a:xfrm>
            <a:off x="6215420" y="4480560"/>
            <a:ext cx="468630" cy="468630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2" name="Text 8"/>
          <p:cNvSpPr/>
          <p:nvPr/>
        </p:nvSpPr>
        <p:spPr>
          <a:xfrm>
            <a:off x="6362819" y="4558665"/>
            <a:ext cx="173712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60"/>
              </a:lnSpc>
              <a:buNone/>
            </a:pPr>
            <a:r>
              <a:rPr lang="en-US" sz="246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2</a:t>
            </a:r>
            <a:endParaRPr lang="en-US" sz="2460" dirty="0"/>
          </a:p>
        </p:txBody>
      </p:sp>
      <p:sp>
        <p:nvSpPr>
          <p:cNvPr id="13" name="Text 9"/>
          <p:cNvSpPr/>
          <p:nvPr/>
        </p:nvSpPr>
        <p:spPr>
          <a:xfrm>
            <a:off x="6892290" y="4480560"/>
            <a:ext cx="3901916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63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Оқу материалдарын дайындау</a:t>
            </a:r>
            <a:endParaRPr lang="en-US" sz="2050" dirty="0"/>
          </a:p>
        </p:txBody>
      </p:sp>
      <p:sp>
        <p:nvSpPr>
          <p:cNvPr id="14" name="Text 10"/>
          <p:cNvSpPr/>
          <p:nvPr/>
        </p:nvSpPr>
        <p:spPr>
          <a:xfrm>
            <a:off x="6892290" y="4930854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64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Gamma.app құралдары арқылы мұғалімдер оқыту материалдарын жасау процесін едәуір жеделдетіп, уақытын үнемдей алады.</a:t>
            </a:r>
            <a:endParaRPr lang="en-US" sz="1640" dirty="0"/>
          </a:p>
        </p:txBody>
      </p:sp>
      <p:sp>
        <p:nvSpPr>
          <p:cNvPr id="15" name="Shape 11"/>
          <p:cNvSpPr/>
          <p:nvPr/>
        </p:nvSpPr>
        <p:spPr>
          <a:xfrm>
            <a:off x="6215420" y="6040160"/>
            <a:ext cx="468630" cy="468630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6" name="Text 12"/>
          <p:cNvSpPr/>
          <p:nvPr/>
        </p:nvSpPr>
        <p:spPr>
          <a:xfrm>
            <a:off x="6361867" y="6118265"/>
            <a:ext cx="175617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60"/>
              </a:lnSpc>
              <a:buNone/>
            </a:pPr>
            <a:r>
              <a:rPr lang="en-US" sz="246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3</a:t>
            </a:r>
            <a:endParaRPr lang="en-US" sz="2460" dirty="0"/>
          </a:p>
        </p:txBody>
      </p:sp>
      <p:sp>
        <p:nvSpPr>
          <p:cNvPr id="17" name="Text 13"/>
          <p:cNvSpPr/>
          <p:nvPr/>
        </p:nvSpPr>
        <p:spPr>
          <a:xfrm>
            <a:off x="6892290" y="6040160"/>
            <a:ext cx="2603897" cy="325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63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Бейне контент</a:t>
            </a:r>
            <a:endParaRPr lang="en-US" sz="2050" dirty="0"/>
          </a:p>
        </p:txBody>
      </p:sp>
      <p:sp>
        <p:nvSpPr>
          <p:cNvPr id="18" name="Text 14"/>
          <p:cNvSpPr/>
          <p:nvPr/>
        </p:nvSpPr>
        <p:spPr>
          <a:xfrm>
            <a:off x="6892290" y="6490454"/>
            <a:ext cx="7009090" cy="6667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164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Платформа мұғалімдерге оқу материалдарын бейне түрінде дайындауға мүмкіндік береді. Бұл оқушылардың түсінуін жеңілдетеді.</a:t>
            </a:r>
            <a:endParaRPr lang="en-US" sz="164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2745343"/>
            <a:ext cx="4869180" cy="273891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50437" y="1217057"/>
            <a:ext cx="7415927" cy="15430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Heygen: мәтіннен бейне жасау</a:t>
            </a:r>
            <a:endParaRPr lang="en-US" sz="4860" dirty="0"/>
          </a:p>
        </p:txBody>
      </p:sp>
      <p:sp>
        <p:nvSpPr>
          <p:cNvPr id="7" name="Shape 3"/>
          <p:cNvSpPr/>
          <p:nvPr/>
        </p:nvSpPr>
        <p:spPr>
          <a:xfrm>
            <a:off x="6350437" y="3130391"/>
            <a:ext cx="7415927" cy="1817608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8" name="Text 4"/>
          <p:cNvSpPr/>
          <p:nvPr/>
        </p:nvSpPr>
        <p:spPr>
          <a:xfrm>
            <a:off x="6597253" y="3377208"/>
            <a:ext cx="3086100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Текстен бейне</a:t>
            </a:r>
            <a:endParaRPr lang="en-US" sz="2430" dirty="0"/>
          </a:p>
        </p:txBody>
      </p:sp>
      <p:sp>
        <p:nvSpPr>
          <p:cNvPr id="9" name="Text 5"/>
          <p:cNvSpPr/>
          <p:nvPr/>
        </p:nvSpPr>
        <p:spPr>
          <a:xfrm>
            <a:off x="6597253" y="3911084"/>
            <a:ext cx="692229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Heygen платформасы оқу материалдарын автоматты түрде бейнеге айналдыруға мүмкіндік береді.</a:t>
            </a:r>
            <a:endParaRPr lang="en-US" sz="1944" dirty="0"/>
          </a:p>
        </p:txBody>
      </p:sp>
      <p:sp>
        <p:nvSpPr>
          <p:cNvPr id="10" name="Shape 6"/>
          <p:cNvSpPr/>
          <p:nvPr/>
        </p:nvSpPr>
        <p:spPr>
          <a:xfrm>
            <a:off x="6350437" y="5194816"/>
            <a:ext cx="7415927" cy="1817608"/>
          </a:xfrm>
          <a:prstGeom prst="roundRect">
            <a:avLst>
              <a:gd name="adj" fmla="val 203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1" name="Text 7"/>
          <p:cNvSpPr/>
          <p:nvPr/>
        </p:nvSpPr>
        <p:spPr>
          <a:xfrm>
            <a:off x="6597253" y="5441633"/>
            <a:ext cx="5580936" cy="3857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038"/>
              </a:lnSpc>
              <a:buNone/>
            </a:pPr>
            <a:r>
              <a:rPr lang="en-US" sz="2430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Оқушыларға бейне арқылы түсіндіру</a:t>
            </a:r>
            <a:endParaRPr lang="en-US" sz="2430" dirty="0"/>
          </a:p>
        </p:txBody>
      </p:sp>
      <p:sp>
        <p:nvSpPr>
          <p:cNvPr id="12" name="Text 8"/>
          <p:cNvSpPr/>
          <p:nvPr/>
        </p:nvSpPr>
        <p:spPr>
          <a:xfrm>
            <a:off x="6597253" y="5975509"/>
            <a:ext cx="6922294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Мұғалімдер Heygen арқылы әзірленген бейне контентті сабақтарда қолдана алады.</a:t>
            </a:r>
            <a:endParaRPr lang="en-US" sz="1944" dirty="0"/>
          </a:p>
        </p:txBody>
      </p:sp>
      <p:pic>
        <p:nvPicPr>
          <p:cNvPr id="13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06" y="1746409"/>
            <a:ext cx="4934069" cy="473678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9473" y="607933"/>
            <a:ext cx="7597854" cy="13806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36"/>
              </a:lnSpc>
              <a:buNone/>
            </a:pPr>
            <a:r>
              <a:rPr lang="en-US" sz="4349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ЖИ құралдарының әлеуеті мен қауіптері</a:t>
            </a:r>
            <a:endParaRPr lang="en-US" sz="4349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2319933"/>
            <a:ext cx="1104543" cy="17672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367" y="2540794"/>
            <a:ext cx="2761298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Артықшылықтары</a:t>
            </a:r>
            <a:endParaRPr lang="en-US" sz="2174" dirty="0"/>
          </a:p>
        </p:txBody>
      </p:sp>
      <p:sp>
        <p:nvSpPr>
          <p:cNvPr id="9" name="Text 4"/>
          <p:cNvSpPr/>
          <p:nvPr/>
        </p:nvSpPr>
        <p:spPr>
          <a:xfrm>
            <a:off x="7695367" y="3018353"/>
            <a:ext cx="6161961" cy="7067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ЖИ құралдары оқу процесін оңтайландырып, мұғалімдердің жұмысын жеңілдетуі мүмкін.</a:t>
            </a:r>
            <a:endParaRPr lang="en-US" sz="1739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4087178"/>
            <a:ext cx="1104543" cy="17672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367" y="4308038"/>
            <a:ext cx="2761298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Тәуекелдері</a:t>
            </a:r>
            <a:endParaRPr lang="en-US" sz="2174" dirty="0"/>
          </a:p>
        </p:txBody>
      </p:sp>
      <p:sp>
        <p:nvSpPr>
          <p:cNvPr id="12" name="Text 6"/>
          <p:cNvSpPr/>
          <p:nvPr/>
        </p:nvSpPr>
        <p:spPr>
          <a:xfrm>
            <a:off x="7695367" y="4785598"/>
            <a:ext cx="6161961" cy="7067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Шектеусіз қолдану оқушылардың жауап іздеу дағдыларын төмендетуі мүмкін.</a:t>
            </a:r>
            <a:endParaRPr lang="en-US" sz="1739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473" y="5854422"/>
            <a:ext cx="1104543" cy="176724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95367" y="6075283"/>
            <a:ext cx="2804279" cy="3450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18"/>
              </a:lnSpc>
              <a:buNone/>
            </a:pPr>
            <a:r>
              <a:rPr lang="en-US" sz="2174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Этикалық аспектілер</a:t>
            </a:r>
            <a:endParaRPr lang="en-US" sz="2174" dirty="0"/>
          </a:p>
        </p:txBody>
      </p:sp>
      <p:sp>
        <p:nvSpPr>
          <p:cNvPr id="15" name="Text 8"/>
          <p:cNvSpPr/>
          <p:nvPr/>
        </p:nvSpPr>
        <p:spPr>
          <a:xfrm>
            <a:off x="7695367" y="6552843"/>
            <a:ext cx="6161961" cy="7067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83"/>
              </a:lnSpc>
              <a:buNone/>
            </a:pPr>
            <a:r>
              <a:rPr lang="en-US" sz="1739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ЖИ құралдарын қолдану барысында мұғалімдер этикалық нормаларды сақтауы маңызды.</a:t>
            </a:r>
            <a:endParaRPr lang="en-US" sz="1739" dirty="0"/>
          </a:p>
        </p:txBody>
      </p:sp>
      <p:pic>
        <p:nvPicPr>
          <p:cNvPr id="16" name="Image 5" descr="preencoded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33" y="1596033"/>
            <a:ext cx="5037534" cy="50375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412" y="924878"/>
            <a:ext cx="7887176" cy="11220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418"/>
              </a:lnSpc>
              <a:buNone/>
            </a:pPr>
            <a:r>
              <a:rPr lang="en-US" sz="3535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Болашақта ЖИ білім беруді қалай өзгертеді?</a:t>
            </a:r>
            <a:endParaRPr lang="en-US" sz="3535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2" y="2316242"/>
            <a:ext cx="448866" cy="4488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8412" y="2944654"/>
            <a:ext cx="2244328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Жеке оқыту</a:t>
            </a:r>
            <a:endParaRPr lang="en-US" sz="1767" dirty="0"/>
          </a:p>
        </p:txBody>
      </p:sp>
      <p:sp>
        <p:nvSpPr>
          <p:cNvPr id="9" name="Text 4"/>
          <p:cNvSpPr/>
          <p:nvPr/>
        </p:nvSpPr>
        <p:spPr>
          <a:xfrm>
            <a:off x="628412" y="3332798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ЖИ негізінде жеке оқытуға негізделген үйрену жүйелері енгізіле бастайды.</a:t>
            </a:r>
            <a:endParaRPr lang="en-US" sz="1414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12" y="4158615"/>
            <a:ext cx="448866" cy="4488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412" y="4787027"/>
            <a:ext cx="2542222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Бейімделген білім беру</a:t>
            </a:r>
            <a:endParaRPr lang="en-US" sz="1767" dirty="0"/>
          </a:p>
        </p:txBody>
      </p:sp>
      <p:sp>
        <p:nvSpPr>
          <p:cNvPr id="12" name="Text 6"/>
          <p:cNvSpPr/>
          <p:nvPr/>
        </p:nvSpPr>
        <p:spPr>
          <a:xfrm>
            <a:off x="628412" y="5175171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Білім мазмұны мен оқыту әдістері оқушының жеке ерекшеліктеріне бейімделеді.</a:t>
            </a:r>
            <a:endParaRPr lang="en-US" sz="1414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12" y="6000988"/>
            <a:ext cx="448866" cy="4488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8412" y="6629400"/>
            <a:ext cx="3078837" cy="28051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09"/>
              </a:lnSpc>
              <a:buNone/>
            </a:pPr>
            <a:r>
              <a:rPr lang="en-US" sz="1767" dirty="0">
                <a:solidFill>
                  <a:srgbClr val="2B4150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Бағдарламалық көмекшілер</a:t>
            </a:r>
            <a:endParaRPr lang="en-US" sz="1767" dirty="0"/>
          </a:p>
        </p:txBody>
      </p:sp>
      <p:sp>
        <p:nvSpPr>
          <p:cNvPr id="15" name="Text 8"/>
          <p:cNvSpPr/>
          <p:nvPr/>
        </p:nvSpPr>
        <p:spPr>
          <a:xfrm>
            <a:off x="628412" y="7017544"/>
            <a:ext cx="7887176" cy="2871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62"/>
              </a:lnSpc>
              <a:buNone/>
            </a:pPr>
            <a:r>
              <a:rPr lang="en-US" sz="141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ЖИ негізінде жасалған виртуалды көмекшілер мұғалімдерге жаңа мүмкіндіктер ашады.</a:t>
            </a:r>
            <a:endParaRPr lang="en-US" sz="1414" dirty="0"/>
          </a:p>
        </p:txBody>
      </p:sp>
      <p:pic>
        <p:nvPicPr>
          <p:cNvPr id="16" name="Image 5" descr="preencoded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1680210"/>
            <a:ext cx="4869180" cy="48691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50437" y="949047"/>
            <a:ext cx="7415927" cy="23145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075"/>
              </a:lnSpc>
              <a:buNone/>
            </a:pPr>
            <a:r>
              <a:rPr lang="en-US" sz="486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Білім берудегі ЖИ: жаңа мүмкіндіктер мен сын-тегеуріндер</a:t>
            </a:r>
            <a:endParaRPr lang="en-US" sz="4860" dirty="0"/>
          </a:p>
        </p:txBody>
      </p:sp>
      <p:sp>
        <p:nvSpPr>
          <p:cNvPr id="7" name="Shape 3"/>
          <p:cNvSpPr/>
          <p:nvPr/>
        </p:nvSpPr>
        <p:spPr>
          <a:xfrm>
            <a:off x="6350437" y="3633907"/>
            <a:ext cx="7415927" cy="3646646"/>
          </a:xfrm>
          <a:prstGeom prst="roundRect">
            <a:avLst>
              <a:gd name="adj" fmla="val 1016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  <p:sp>
        <p:nvSpPr>
          <p:cNvPr id="8" name="Shape 4"/>
          <p:cNvSpPr/>
          <p:nvPr/>
        </p:nvSpPr>
        <p:spPr>
          <a:xfrm>
            <a:off x="6365677" y="3649147"/>
            <a:ext cx="7385447" cy="7065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9" name="Text 5"/>
          <p:cNvSpPr/>
          <p:nvPr/>
        </p:nvSpPr>
        <p:spPr>
          <a:xfrm>
            <a:off x="6612493" y="3804880"/>
            <a:ext cx="3195280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Жетістіктер</a:t>
            </a:r>
            <a:endParaRPr lang="en-US" sz="1944" dirty="0"/>
          </a:p>
        </p:txBody>
      </p:sp>
      <p:sp>
        <p:nvSpPr>
          <p:cNvPr id="10" name="Text 6"/>
          <p:cNvSpPr/>
          <p:nvPr/>
        </p:nvSpPr>
        <p:spPr>
          <a:xfrm>
            <a:off x="10309027" y="3804880"/>
            <a:ext cx="3195280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Сын-тегеуріндер</a:t>
            </a:r>
            <a:endParaRPr lang="en-US" sz="1944" dirty="0"/>
          </a:p>
        </p:txBody>
      </p:sp>
      <p:sp>
        <p:nvSpPr>
          <p:cNvPr id="11" name="Shape 7"/>
          <p:cNvSpPr/>
          <p:nvPr/>
        </p:nvSpPr>
        <p:spPr>
          <a:xfrm>
            <a:off x="6365677" y="4355663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2" name="Text 8"/>
          <p:cNvSpPr/>
          <p:nvPr/>
        </p:nvSpPr>
        <p:spPr>
          <a:xfrm>
            <a:off x="6612493" y="4511397"/>
            <a:ext cx="3195280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Оқу процесін оңтайландыру</a:t>
            </a:r>
            <a:endParaRPr lang="en-US" sz="1944" dirty="0"/>
          </a:p>
        </p:txBody>
      </p:sp>
      <p:sp>
        <p:nvSpPr>
          <p:cNvPr id="13" name="Text 9"/>
          <p:cNvSpPr/>
          <p:nvPr/>
        </p:nvSpPr>
        <p:spPr>
          <a:xfrm>
            <a:off x="10309027" y="4511397"/>
            <a:ext cx="3195280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Жауап іздеу дағдысының төмендеуі</a:t>
            </a:r>
            <a:endParaRPr lang="en-US" sz="1944" dirty="0"/>
          </a:p>
        </p:txBody>
      </p:sp>
      <p:sp>
        <p:nvSpPr>
          <p:cNvPr id="14" name="Shape 10"/>
          <p:cNvSpPr/>
          <p:nvPr/>
        </p:nvSpPr>
        <p:spPr>
          <a:xfrm>
            <a:off x="6365677" y="5457230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5" name="Text 11"/>
          <p:cNvSpPr/>
          <p:nvPr/>
        </p:nvSpPr>
        <p:spPr>
          <a:xfrm>
            <a:off x="6612493" y="5612963"/>
            <a:ext cx="3195280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Оқыту материалдарын жасаудағы тиімділік</a:t>
            </a:r>
            <a:endParaRPr lang="en-US" sz="1944" dirty="0"/>
          </a:p>
        </p:txBody>
      </p:sp>
      <p:sp>
        <p:nvSpPr>
          <p:cNvPr id="16" name="Text 12"/>
          <p:cNvSpPr/>
          <p:nvPr/>
        </p:nvSpPr>
        <p:spPr>
          <a:xfrm>
            <a:off x="10309027" y="5612963"/>
            <a:ext cx="3195280" cy="7900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Этикалық нормаларды сақтау</a:t>
            </a:r>
            <a:endParaRPr lang="en-US" sz="1944" dirty="0"/>
          </a:p>
        </p:txBody>
      </p:sp>
      <p:sp>
        <p:nvSpPr>
          <p:cNvPr id="17" name="Shape 13"/>
          <p:cNvSpPr/>
          <p:nvPr/>
        </p:nvSpPr>
        <p:spPr>
          <a:xfrm>
            <a:off x="6365677" y="6558796"/>
            <a:ext cx="7385447" cy="7065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18" name="Text 14"/>
          <p:cNvSpPr/>
          <p:nvPr/>
        </p:nvSpPr>
        <p:spPr>
          <a:xfrm>
            <a:off x="6612493" y="6714530"/>
            <a:ext cx="3195280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Жеке оқытуға бейімделу</a:t>
            </a:r>
            <a:endParaRPr lang="en-US" sz="1944" dirty="0"/>
          </a:p>
        </p:txBody>
      </p:sp>
      <p:sp>
        <p:nvSpPr>
          <p:cNvPr id="19" name="Text 15"/>
          <p:cNvSpPr/>
          <p:nvPr/>
        </p:nvSpPr>
        <p:spPr>
          <a:xfrm>
            <a:off x="10309027" y="6714530"/>
            <a:ext cx="3195280" cy="3950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Қауіпсіздік мәселелері</a:t>
            </a:r>
            <a:endParaRPr lang="en-US" sz="1944" dirty="0"/>
          </a:p>
        </p:txBody>
      </p:sp>
      <p:pic>
        <p:nvPicPr>
          <p:cNvPr id="20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ru-KZ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3019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ru-K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19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943" y="2535555"/>
            <a:ext cx="4872514" cy="31590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59274" y="675084"/>
            <a:ext cx="7425452" cy="42348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8337"/>
              </a:lnSpc>
              <a:buNone/>
            </a:pPr>
            <a:r>
              <a:rPr lang="en-US" sz="6670" dirty="0">
                <a:solidFill>
                  <a:srgbClr val="124E73"/>
                </a:solidFill>
                <a:latin typeface="MuseoModerno" pitchFamily="34" charset="0"/>
                <a:ea typeface="MuseoModerno" pitchFamily="34" charset="-122"/>
                <a:cs typeface="MuseoModerno" pitchFamily="34" charset="-120"/>
              </a:rPr>
              <a:t>Жасанды интеллект білім берудің жаңа өрісі</a:t>
            </a:r>
            <a:endParaRPr lang="en-US" sz="6670" dirty="0"/>
          </a:p>
        </p:txBody>
      </p:sp>
      <p:sp>
        <p:nvSpPr>
          <p:cNvPr id="7" name="Text 3"/>
          <p:cNvSpPr/>
          <p:nvPr/>
        </p:nvSpPr>
        <p:spPr>
          <a:xfrm>
            <a:off x="859274" y="5278160"/>
            <a:ext cx="7425452" cy="15711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093"/>
              </a:lnSpc>
              <a:buNone/>
            </a:pPr>
            <a:r>
              <a:rPr lang="en-US" sz="1933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Жасанды интеллект (ЖИ) білім беру саласында ерекше мүмкіндіктер ашып, оқыту процесін жылдамдатып, тиімділігін арттыра алады. Мұғалімдер мен оқушылардың ЖИ-ді дұрыс қолдануы білім сапасын едәуір жақсартады.</a:t>
            </a:r>
            <a:endParaRPr lang="en-US" sz="1933" dirty="0"/>
          </a:p>
        </p:txBody>
      </p:sp>
      <p:sp>
        <p:nvSpPr>
          <p:cNvPr id="8" name="Shape 4"/>
          <p:cNvSpPr/>
          <p:nvPr/>
        </p:nvSpPr>
        <p:spPr>
          <a:xfrm>
            <a:off x="859274" y="7143869"/>
            <a:ext cx="392787" cy="392787"/>
          </a:xfrm>
          <a:prstGeom prst="roundRect">
            <a:avLst>
              <a:gd name="adj" fmla="val 2327746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K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 ЧТО СПОСОБЕН ИСКУССТВЕННЫЙ ИНТЕЛЛЕКТ ОТ OPENAI_ @KosmoStory_1">
            <a:hlinkClick r:id="" action="ppaction://media"/>
            <a:extLst>
              <a:ext uri="{FF2B5EF4-FFF2-40B4-BE49-F238E27FC236}">
                <a16:creationId xmlns:a16="http://schemas.microsoft.com/office/drawing/2014/main" id="{EE3609A7-22EC-22A8-5F97-40067E7AD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2" y="1587"/>
            <a:ext cx="14286725" cy="80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47E52A4-D99C-FFDF-1ABF-C3F4F7F8A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69859"/>
              </p:ext>
            </p:extLst>
          </p:nvPr>
        </p:nvGraphicFramePr>
        <p:xfrm>
          <a:off x="336883" y="180945"/>
          <a:ext cx="13411201" cy="79849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8309">
                  <a:extLst>
                    <a:ext uri="{9D8B030D-6E8A-4147-A177-3AD203B41FA5}">
                      <a16:colId xmlns:a16="http://schemas.microsoft.com/office/drawing/2014/main" val="158514201"/>
                    </a:ext>
                  </a:extLst>
                </a:gridCol>
                <a:gridCol w="2773881">
                  <a:extLst>
                    <a:ext uri="{9D8B030D-6E8A-4147-A177-3AD203B41FA5}">
                      <a16:colId xmlns:a16="http://schemas.microsoft.com/office/drawing/2014/main" val="2459163401"/>
                    </a:ext>
                  </a:extLst>
                </a:gridCol>
                <a:gridCol w="1461017">
                  <a:extLst>
                    <a:ext uri="{9D8B030D-6E8A-4147-A177-3AD203B41FA5}">
                      <a16:colId xmlns:a16="http://schemas.microsoft.com/office/drawing/2014/main" val="92654053"/>
                    </a:ext>
                  </a:extLst>
                </a:gridCol>
                <a:gridCol w="8547994">
                  <a:extLst>
                    <a:ext uri="{9D8B030D-6E8A-4147-A177-3AD203B41FA5}">
                      <a16:colId xmlns:a16="http://schemas.microsoft.com/office/drawing/2014/main" val="1590961776"/>
                    </a:ext>
                  </a:extLst>
                </a:gridCol>
              </a:tblGrid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Аты және сілтемесі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Қызмет санаты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Пайдалы функциялар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4102542156"/>
                  </a:ext>
                </a:extLst>
              </a:tr>
              <a:tr h="765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Kandinsky 3.0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Суреттер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әртүрлі безендіру стильдеріне сәйкес пайдаланушының мәтіндік сұранысы негізінде кескіндерді жасау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640315756"/>
                  </a:ext>
                </a:extLst>
              </a:tr>
              <a:tr h="63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Шедеврум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пайдаланушының мәтіндік сұранысы негізінде суреттер жасау, мәтіндердің әртүрлі түрлерін құрастыру, шығармашылық үшін желілік қауымдастық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372218938"/>
                  </a:ext>
                </a:extLst>
              </a:tr>
              <a:tr h="63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Leonardo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өңдеу, текстураларды жасау, жеке деректер жиынын жасау мүмкіндігі бар пайдаланушының мәтіндік сұрауы негізінде кескіндерді жасау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251053669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Adobe Firefly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мәтіндік сұрау негізінде кескіндерді құру, генеративті толтыру, мәтінге әсер ету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208948116"/>
                  </a:ext>
                </a:extLst>
              </a:tr>
              <a:tr h="62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Adobe Background remover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Adobe</a:t>
                      </a: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-компаниясынан алынған фотосуреттерде  фонды жою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778083504"/>
                  </a:ext>
                </a:extLst>
              </a:tr>
              <a:tr h="63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Zvukogram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Аудио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нейрондық желі негізінде мәтінді дыбыстау, нәтижені дәл баптау және жүктеп алу мүмкіндігі бар дауыстарды генерациялау, 100-ден астам тіл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279636979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Boomy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әр түрлі жанрлар мен бағыттардағы музыканың пайда болуы(генерациясы).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334657091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Mubert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промт негізінде əртүрлі жанрлар мен бағыттардағы музыканың пайда болуы.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336292723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Sonix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дәл баптау мүмкіндіктері және 38-ден астам тілге қолдауы бар бейне </a:t>
                      </a:r>
                      <a:r>
                        <a:rPr lang="kk-KZ" sz="1600" b="0" i="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транскрипт</a:t>
                      </a: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715273785"/>
                  </a:ext>
                </a:extLst>
              </a:tr>
              <a:tr h="58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Suno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дауыстық және рифмамен мәтіндік сұрау негізінде әндер жасауға қабілетті аудио генератор.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351331787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Adobe Podcast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Бейне (Видео)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жасанды интеллект көмегімен аудио файлдарды кәсіби студия деңгейіне дейін тазалау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831791561"/>
                  </a:ext>
                </a:extLst>
              </a:tr>
              <a:tr h="63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Fusion Brain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көріністер мен олардың арасындағы ауысулар бойынша генерациялау мүмкіндігі бар мәтіндік сипаттама негізінде анимация мен бейне генерациялау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2344980186"/>
                  </a:ext>
                </a:extLst>
              </a:tr>
              <a:tr h="631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D-ID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мәтіндік сипаттамаға немесе аудио файлға негізделген жаңалықтар дикторы нысанындағы суреттерді анимациялау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2049364322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Invideo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мәтіндік сұрау негізінде бейне жасау ChatGPT-пен біріктірілуі мүмкін 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479800713"/>
                  </a:ext>
                </a:extLst>
              </a:tr>
              <a:tr h="307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600" b="0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u="sng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Gen-2 by Runway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600" b="0" i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мәтіндік сұраулар негізінде бейнелерді, кескіндерді жасау, сондай-ақ кескіндерді өзгерту және сәндеу </a:t>
                      </a:r>
                      <a:endParaRPr lang="ru-KZ" sz="1600" b="0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073856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15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C731BDD-0305-745D-C9A7-D33FC8207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832894"/>
              </p:ext>
            </p:extLst>
          </p:nvPr>
        </p:nvGraphicFramePr>
        <p:xfrm>
          <a:off x="1062789" y="206248"/>
          <a:ext cx="12204033" cy="73512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71753">
                  <a:extLst>
                    <a:ext uri="{9D8B030D-6E8A-4147-A177-3AD203B41FA5}">
                      <a16:colId xmlns:a16="http://schemas.microsoft.com/office/drawing/2014/main" val="1242426787"/>
                    </a:ext>
                  </a:extLst>
                </a:gridCol>
                <a:gridCol w="2524198">
                  <a:extLst>
                    <a:ext uri="{9D8B030D-6E8A-4147-A177-3AD203B41FA5}">
                      <a16:colId xmlns:a16="http://schemas.microsoft.com/office/drawing/2014/main" val="860408867"/>
                    </a:ext>
                  </a:extLst>
                </a:gridCol>
                <a:gridCol w="1329508">
                  <a:extLst>
                    <a:ext uri="{9D8B030D-6E8A-4147-A177-3AD203B41FA5}">
                      <a16:colId xmlns:a16="http://schemas.microsoft.com/office/drawing/2014/main" val="210069950"/>
                    </a:ext>
                  </a:extLst>
                </a:gridCol>
                <a:gridCol w="7778574">
                  <a:extLst>
                    <a:ext uri="{9D8B030D-6E8A-4147-A177-3AD203B41FA5}">
                      <a16:colId xmlns:a16="http://schemas.microsoft.com/office/drawing/2014/main" val="2728864517"/>
                    </a:ext>
                  </a:extLst>
                </a:gridCol>
              </a:tblGrid>
              <a:tr h="13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 dirty="0">
                          <a:effectLst/>
                          <a:hlinkClick r:id="rId2"/>
                        </a:rPr>
                        <a:t>Poem Postcards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Мәтін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суреттер мен пайдаланушы параметрлері негізінде өлеңдер құру 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447024435"/>
                  </a:ext>
                </a:extLst>
              </a:tr>
              <a:tr h="13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 dirty="0">
                          <a:effectLst/>
                          <a:hlinkClick r:id="rId3"/>
                        </a:rPr>
                        <a:t>Turbotext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шолулар жасау, мәтіндерге арналған тақырыптар, </a:t>
                      </a:r>
                      <a:r>
                        <a:rPr lang="kk-KZ" sz="1800" b="1" kern="100" dirty="0" err="1">
                          <a:effectLst/>
                        </a:rPr>
                        <a:t>блогер</a:t>
                      </a:r>
                      <a:r>
                        <a:rPr lang="kk-KZ" sz="1800" b="1" kern="100" dirty="0">
                          <a:effectLst/>
                        </a:rPr>
                        <a:t> стиліндегі жаңалықтар, қайта жазу, аударма және т.б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553436526"/>
                  </a:ext>
                </a:extLst>
              </a:tr>
              <a:tr h="13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4"/>
                        </a:rPr>
                        <a:t>Deepl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онлайн мәтін және файл аудармашысы, жасанды интеллект негізіндегі корректор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546212464"/>
                  </a:ext>
                </a:extLst>
              </a:tr>
              <a:tr h="13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5"/>
                        </a:rPr>
                        <a:t>ChatPdf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 err="1">
                          <a:effectLst/>
                        </a:rPr>
                        <a:t>pdf</a:t>
                      </a:r>
                      <a:r>
                        <a:rPr lang="kk-KZ" sz="1800" b="1" kern="100" dirty="0">
                          <a:effectLst/>
                        </a:rPr>
                        <a:t> файлдарын өңдеу және құжатпен байланысу мүмкіндігімен файлдан негізгі құжаттарды шығару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3373093034"/>
                  </a:ext>
                </a:extLst>
              </a:tr>
              <a:tr h="20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6"/>
                        </a:rPr>
                        <a:t>Copilot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жасау, жауаптарды табу, жоспарлау, </a:t>
                      </a:r>
                      <a:r>
                        <a:rPr lang="kk-KZ" sz="1800" b="1" kern="100" dirty="0" err="1">
                          <a:effectLst/>
                        </a:rPr>
                        <a:t>Edge</a:t>
                      </a:r>
                      <a:r>
                        <a:rPr lang="kk-KZ" sz="1800" b="1" kern="100" dirty="0">
                          <a:effectLst/>
                        </a:rPr>
                        <a:t> браузерін басқару, «құрастыру» функциялары, іздеу және жинақтау, т.б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980525925"/>
                  </a:ext>
                </a:extLst>
              </a:tr>
              <a:tr h="20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7"/>
                        </a:rPr>
                        <a:t>Webuters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мазмұн жасауды жақсартуға арналған ЖИ-мен жұмыс істейтін жазу құралдарының ауқымын ұсынатын пайдаланушыға ыңғайлы және кешенді платформа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1167134022"/>
                  </a:ext>
                </a:extLst>
              </a:tr>
              <a:tr h="20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8"/>
                        </a:rPr>
                        <a:t>Google Искусство и культура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 </a:t>
                      </a:r>
                      <a:endParaRPr lang="ru-KZ" sz="1800" b="1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Интерактив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өзіңізге ұқсас портреттерді іздеу, ойында жұмыстарды зерттеу, кілт сөздерге негізделген өлеңдер жасау, ЖИ суреттерін іздеу, көше көрінісі, 3D мұражайлар және т.б.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524468458"/>
                  </a:ext>
                </a:extLst>
              </a:tr>
              <a:tr h="20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9"/>
                        </a:rPr>
                        <a:t>Semantris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 err="1">
                          <a:effectLst/>
                        </a:rPr>
                        <a:t>Тетрис</a:t>
                      </a:r>
                      <a:r>
                        <a:rPr lang="kk-KZ" sz="1800" b="1" kern="100" dirty="0">
                          <a:effectLst/>
                        </a:rPr>
                        <a:t> ойыны түріндегі жасанды интеллект арқылы ағылшын тіліндегі ұқсас сөздерді таңдау, ағылшын тіліндегі сөздерді үйренуге өте ыңғайлы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544536389"/>
                  </a:ext>
                </a:extLst>
              </a:tr>
              <a:tr h="20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10"/>
                        </a:rPr>
                        <a:t>MagicSchool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жасанды интеллект негізінде мектепке арналған қосымшалар – рубрикалар генераторы, әндер, сабақ жоспарлары, тапсырмалар және т.б.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2795581616"/>
                  </a:ext>
                </a:extLst>
              </a:tr>
              <a:tr h="13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11"/>
                        </a:rPr>
                        <a:t>Gamma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мәтінді, суреттерді, анимацияны және бейнені пайдалана отырып презентациялар жасау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4092333119"/>
                  </a:ext>
                </a:extLst>
              </a:tr>
              <a:tr h="508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>
                          <a:effectLst/>
                        </a:rPr>
                        <a:t> 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u="sng" kern="100">
                          <a:effectLst/>
                          <a:hlinkClick r:id="rId12"/>
                        </a:rPr>
                        <a:t>Graphmaker</a:t>
                      </a:r>
                      <a:endParaRPr lang="ru-KZ" sz="1800" b="1" i="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kk-KZ" sz="1800" b="1" kern="100" dirty="0">
                          <a:effectLst/>
                        </a:rPr>
                        <a:t>диаграммалардың әртүрлі түрлерін пайдаланып деректерді </a:t>
                      </a:r>
                      <a:r>
                        <a:rPr lang="kk-KZ" sz="1800" b="1" kern="100" dirty="0" err="1">
                          <a:effectLst/>
                        </a:rPr>
                        <a:t>визуализациялау</a:t>
                      </a:r>
                      <a:r>
                        <a:rPr lang="kk-KZ" sz="1800" b="1" kern="100" dirty="0">
                          <a:effectLst/>
                        </a:rPr>
                        <a:t>, файлдарды жүктеп алу және олармен «байланыс» мүмкіндігі </a:t>
                      </a:r>
                      <a:endParaRPr lang="ru-KZ" sz="1800" b="1" i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182" marR="22182" marT="0" marB="0"/>
                </a:tc>
                <a:extLst>
                  <a:ext uri="{0D108BD9-81ED-4DB2-BD59-A6C34878D82A}">
                    <a16:rowId xmlns:a16="http://schemas.microsoft.com/office/drawing/2014/main" val="2098362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20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52221-A066-0A05-642C-10531A2EFB1E}"/>
              </a:ext>
            </a:extLst>
          </p:cNvPr>
          <p:cNvSpPr txBox="1"/>
          <p:nvPr/>
        </p:nvSpPr>
        <p:spPr>
          <a:xfrm>
            <a:off x="2153653" y="3329970"/>
            <a:ext cx="114527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КӨРСЕТЕМІН?</a:t>
            </a:r>
            <a:endParaRPr lang="ru-KZ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3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24A6E5-08FE-609F-9154-81E99F6F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5" y="384186"/>
            <a:ext cx="5499273" cy="74612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DB9450-0BBC-C824-5F1D-A1B1D892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399" y="384186"/>
            <a:ext cx="5614415" cy="74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C753D0-C56A-0720-9F5B-D1DF5D32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26" y="652535"/>
            <a:ext cx="12772879" cy="66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27790E9-D3A7-DA2C-4E1C-71F75157AA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829047"/>
              </p:ext>
            </p:extLst>
          </p:nvPr>
        </p:nvGraphicFramePr>
        <p:xfrm>
          <a:off x="613610" y="2439738"/>
          <a:ext cx="5706979" cy="404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2F7E33-DC6B-EA22-6548-6C7A471B3110}"/>
              </a:ext>
            </a:extLst>
          </p:cNvPr>
          <p:cNvSpPr txBox="1"/>
          <p:nvPr/>
        </p:nvSpPr>
        <p:spPr>
          <a:xfrm>
            <a:off x="3753853" y="818148"/>
            <a:ext cx="5468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kk-KZ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Сұхбат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KZ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8B39903-B2F2-283E-78D6-EE986ED00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49803"/>
              </p:ext>
            </p:extLst>
          </p:nvPr>
        </p:nvGraphicFramePr>
        <p:xfrm>
          <a:off x="6653462" y="2033338"/>
          <a:ext cx="7459579" cy="445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248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812</Words>
  <Application>Microsoft Macintosh PowerPoint</Application>
  <PresentationFormat>Произвольный</PresentationFormat>
  <Paragraphs>173</Paragraphs>
  <Slides>16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MuseoModerno</vt:lpstr>
      <vt:lpstr>Source Sans Pro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Asyl Axmet</cp:lastModifiedBy>
  <cp:revision>6</cp:revision>
  <dcterms:created xsi:type="dcterms:W3CDTF">2024-08-14T05:42:46Z</dcterms:created>
  <dcterms:modified xsi:type="dcterms:W3CDTF">2024-08-16T06:55:09Z</dcterms:modified>
</cp:coreProperties>
</file>