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6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B3F59-633F-41C9-AAA1-EEE96A8D0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B2B88A-6421-4B01-B25A-6689221D5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A5C1D-75C0-46FB-BEA9-1FD1EF33F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15E80-CF19-4D8C-8E13-691EB6BE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05F21-9BF4-4EAD-96F4-60E61EEB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04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E7602-6A59-4BE7-AB73-F5F214894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D981E-029C-4D5C-9349-EC82D05A5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C1DE3-2D2C-41F1-8A88-F2AB81D83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25568-99D5-4F5F-92D2-9CF440460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ADF11-B418-455E-B0B6-7560D49EF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104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DABBFE-CA2E-4E73-98D7-3911C5D7A9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802E1-61E4-4466-B2BE-255235071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B32BF-441D-489B-830D-CF6F371C9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ABAB-4083-4262-A1E3-077B3F86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48CC-DEA2-4386-8A09-45DEDA4C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678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29C6D-FBD3-46E2-8B5E-3470F185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80816-752A-4D69-88D1-9B54D03E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7F0DF-A103-43EA-BCD7-BFEC6B2F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89933-0179-4F8C-BEE5-4EA3BCB5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CF204-BFED-4C05-9790-618DB2A5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80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4D2D2-3ABF-4559-924F-CC6DC44E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8F72A-EF00-4BFE-A686-C45C1DAC3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7F0EA-9A54-4594-8408-BEDBA62F3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D5131-B6D0-4DBA-A32C-78F25ED3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C9805-9A88-4933-A6E1-3382D867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2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FE7CD-0745-4459-898E-8B2383E89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31B76-AAD8-4392-8AFB-40CB63997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841D2-EB2A-427E-B22E-362AEA68C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9C01A-05CF-4FD6-8F2F-FD6DEC5B9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68ED1-0499-441D-9878-D7C714DF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8B1E7-E08F-4B3F-A668-753847244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93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09361-9104-4534-8A13-744AB1DC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284D1-9B7F-464F-80A1-EA981F540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4F7F1-8652-4E91-8668-2252F03EA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A4E15-A73A-4065-8597-2D095F057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E34DF0-C091-4714-B430-83B303B89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5B8680-358D-4441-B943-8E3D5B75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EE10F7-1977-4967-AEFE-A777899C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1F46AC-7780-41B6-B85D-A79F6583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206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42427-6FBB-4395-8AD8-D30844B49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2BB709-8AAF-4268-BA4F-E7CC62D3B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59BA2F-0B86-4A42-8F2E-575D3A8F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F1AB2D-F81C-4E66-9062-FE4BEABD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83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CDCAE7-B3AD-425C-A869-533F8AE08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CB320-3370-44EA-B00C-73286AB4E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194D6-3098-4132-BE32-E4CBA16B7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22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CE4B4-33AD-4433-B5AF-19FC84E52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4C986-3924-4AF4-B214-5AC4EBE15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567A4-0E9B-4FC9-BEF7-19241E108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69571-28B9-420B-87F5-4A0D0C72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6BCF8-9993-4622-84B8-C8997B829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CA804-F572-4A43-AC3C-4EA24F4F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78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54E27-5E44-4B8E-9662-B91B1283C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14D36B-8CAA-4D1A-ABE9-22067A35C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CA39CE-0CCD-4B3F-A9AB-54043671E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BDCB7-14C4-419C-9BF7-532A597A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C6434-24F0-4AAD-8795-2B970AD23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1D768-CC43-45BF-B787-6AA2AD82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39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lickr.com/photos/luc/1690829723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837473B0-CC2E-450A-ABE3-18F120FF3D39}">
                <a1611:picAttrSrcUrl xmlns="" xmlns:a1611="http://schemas.microsoft.com/office/drawing/2016/11/main" r:id="rId14"/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E01FB3-2B8B-4240-B02E-9212FDE27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FE7C8-B5DA-4425-9BFB-FEC7EB821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F1C4-BB3A-443A-BB79-014D1FD25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92135-0F2D-4FF4-8B57-D8143422DB77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8FA16-2BD9-4A5D-AB61-CBCE5266C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6036F-E3E9-4019-8BF0-8A539A769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719E7-8D55-4D84-9C77-8F0E2ADBAC5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561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polygon-purple-violet-1409025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751239" y="1174604"/>
            <a:ext cx="2185375" cy="46147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314258" y="539169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35847" y="539169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46764" y="539169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60101" y="539169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175871" y="539169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314258" y="686326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533504" y="686326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743108" y="686326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959795" y="686326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175871" y="686326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314258" y="834055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539205" y="829808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748478" y="829808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948420" y="829808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175871" y="829808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314258" y="959873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36756" y="959873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742607" y="955626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955367" y="959873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175871" y="959873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314258" y="1102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541629" y="1111150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750468" y="1111150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978527" y="1111150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175871" y="1111150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314258" y="1246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540233" y="1246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750307" y="1246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Ъ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968635" y="1246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175871" y="1246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594910" y="1395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813673" y="1395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041586" y="1395604"/>
            <a:ext cx="216000" cy="144000"/>
          </a:xfrm>
          <a:prstGeom prst="rect">
            <a:avLst/>
          </a:prstGeom>
          <a:solidFill>
            <a:srgbClr val="CD63B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A9BFF5-F350-4B71-90CB-465799D989F4}"/>
              </a:ext>
            </a:extLst>
          </p:cNvPr>
          <p:cNvSpPr/>
          <p:nvPr/>
        </p:nvSpPr>
        <p:spPr>
          <a:xfrm>
            <a:off x="403000" y="383070"/>
            <a:ext cx="1177683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 w="76200">
                  <a:solidFill>
                    <a:srgbClr val="D9A68A"/>
                  </a:solidFill>
                  <a:prstDash val="solid"/>
                </a:ln>
                <a:solidFill>
                  <a:srgbClr val="AC6B86"/>
                </a:solidFill>
                <a:effectLst>
                  <a:outerShdw blurRad="50800" dist="88900" dir="2700000" algn="tl" rotWithShape="0">
                    <a:prstClr val="black">
                      <a:alpha val="61000"/>
                    </a:prst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 Л О В А</a:t>
            </a:r>
            <a:endParaRPr kumimoji="0" lang="en-US" sz="8000" b="1" i="0" u="none" strike="noStrike" kern="1200" cap="none" spc="0" normalizeH="0" baseline="0" noProof="0" dirty="0">
              <a:ln w="76200">
                <a:solidFill>
                  <a:srgbClr val="D9A68A"/>
                </a:solidFill>
                <a:prstDash val="solid"/>
              </a:ln>
              <a:solidFill>
                <a:srgbClr val="AC6B86"/>
              </a:solidFill>
              <a:effectLst>
                <a:outerShdw blurRad="50800" dist="88900" dir="2700000" algn="tl" rotWithShape="0">
                  <a:prstClr val="black">
                    <a:alpha val="61000"/>
                  </a:prst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642" name="Rectangle 641">
            <a:extLst>
              <a:ext uri="{FF2B5EF4-FFF2-40B4-BE49-F238E27FC236}">
                <a16:creationId xmlns:a16="http://schemas.microsoft.com/office/drawing/2014/main" id="{C935D264-5707-4BB8-B439-8C53C055E40E}"/>
              </a:ext>
            </a:extLst>
          </p:cNvPr>
          <p:cNvSpPr/>
          <p:nvPr/>
        </p:nvSpPr>
        <p:spPr>
          <a:xfrm>
            <a:off x="10812834" y="383070"/>
            <a:ext cx="1177683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 w="76200">
                  <a:solidFill>
                    <a:srgbClr val="D9A68A"/>
                  </a:solidFill>
                  <a:prstDash val="solid"/>
                </a:ln>
                <a:solidFill>
                  <a:srgbClr val="AC6B86"/>
                </a:solidFill>
                <a:effectLst>
                  <a:outerShdw blurRad="50800" dist="88900" dir="2700000" algn="tl" rotWithShape="0">
                    <a:prstClr val="black">
                      <a:alpha val="61000"/>
                    </a:prst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СЛОВА</a:t>
            </a:r>
            <a:endParaRPr kumimoji="0" lang="en-US" sz="8000" b="1" i="0" u="none" strike="noStrike" kern="1200" cap="none" spc="0" normalizeH="0" baseline="0" noProof="0" dirty="0">
              <a:ln w="76200">
                <a:solidFill>
                  <a:srgbClr val="D9A68A"/>
                </a:solidFill>
                <a:prstDash val="solid"/>
              </a:ln>
              <a:solidFill>
                <a:srgbClr val="AC6B86"/>
              </a:solidFill>
              <a:effectLst>
                <a:outerShdw blurRad="50800" dist="88900" dir="2700000" algn="tl" rotWithShape="0">
                  <a:prstClr val="black">
                    <a:alpha val="61000"/>
                  </a:prst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7" name="REVEAL 1 Oval 73">
            <a:extLst>
              <a:ext uri="{FF2B5EF4-FFF2-40B4-BE49-F238E27FC236}">
                <a16:creationId xmlns:a16="http://schemas.microsoft.com/office/drawing/2014/main" id="{E8C585BF-2D3D-4CAC-A0EC-DE50FE6D0AAA}"/>
              </a:ext>
            </a:extLst>
          </p:cNvPr>
          <p:cNvSpPr/>
          <p:nvPr/>
        </p:nvSpPr>
        <p:spPr>
          <a:xfrm>
            <a:off x="9365089" y="512231"/>
            <a:ext cx="957679" cy="453908"/>
          </a:xfrm>
          <a:prstGeom prst="ellipse">
            <a:avLst/>
          </a:prstGeom>
          <a:solidFill>
            <a:srgbClr val="AC6B86"/>
          </a:solidFill>
          <a:ln w="57150">
            <a:solidFill>
              <a:srgbClr val="D9A68A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СЛОВО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4" name="Буква А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А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57" name="Буква Б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Б</a:t>
            </a:r>
          </a:p>
        </p:txBody>
      </p:sp>
      <p:sp>
        <p:nvSpPr>
          <p:cNvPr id="59" name="Буква В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В</a:t>
            </a:r>
          </a:p>
        </p:txBody>
      </p:sp>
      <p:sp>
        <p:nvSpPr>
          <p:cNvPr id="61" name="Буква Г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Г</a:t>
            </a:r>
          </a:p>
        </p:txBody>
      </p:sp>
      <p:sp>
        <p:nvSpPr>
          <p:cNvPr id="63" name="Буква Д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Д</a:t>
            </a:r>
          </a:p>
        </p:txBody>
      </p:sp>
      <p:sp>
        <p:nvSpPr>
          <p:cNvPr id="65" name="Буква Е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Е</a:t>
            </a:r>
          </a:p>
        </p:txBody>
      </p:sp>
      <p:sp>
        <p:nvSpPr>
          <p:cNvPr id="67" name="Буква Ё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Ё</a:t>
            </a:r>
          </a:p>
        </p:txBody>
      </p:sp>
      <p:sp>
        <p:nvSpPr>
          <p:cNvPr id="69" name="Буква Ж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Ж</a:t>
            </a:r>
          </a:p>
        </p:txBody>
      </p:sp>
      <p:sp>
        <p:nvSpPr>
          <p:cNvPr id="71" name="Буква З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З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73" name="Буква И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И</a:t>
            </a:r>
          </a:p>
        </p:txBody>
      </p:sp>
      <p:sp>
        <p:nvSpPr>
          <p:cNvPr id="75" name="Буква Й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Й</a:t>
            </a:r>
          </a:p>
        </p:txBody>
      </p:sp>
      <p:sp>
        <p:nvSpPr>
          <p:cNvPr id="77" name="Буква К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К</a:t>
            </a:r>
          </a:p>
        </p:txBody>
      </p:sp>
      <p:sp>
        <p:nvSpPr>
          <p:cNvPr id="79" name="Буква Л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Л</a:t>
            </a:r>
          </a:p>
        </p:txBody>
      </p:sp>
      <p:sp>
        <p:nvSpPr>
          <p:cNvPr id="81" name="Буква М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М</a:t>
            </a:r>
          </a:p>
        </p:txBody>
      </p:sp>
      <p:sp>
        <p:nvSpPr>
          <p:cNvPr id="83" name="Буква Н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Н</a:t>
            </a:r>
          </a:p>
        </p:txBody>
      </p:sp>
      <p:sp>
        <p:nvSpPr>
          <p:cNvPr id="85" name="Буква О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О</a:t>
            </a:r>
          </a:p>
        </p:txBody>
      </p:sp>
      <p:sp>
        <p:nvSpPr>
          <p:cNvPr id="89" name="Буква П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П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91" name="Буква Р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Р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93" name="Буква С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С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95" name="Буква Т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Т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97" name="Буква У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У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99" name="Буква Ф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Ф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01" name="Буква Х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Х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03" name="Буква Ц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Ц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05" name="Буква Ч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Ч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07" name="Буква Ш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Ш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09" name="Буква Щ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Щ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11" name="Буква Ъ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latin typeface="Arial Black" panose="020B0A04020102020204" pitchFamily="34" charset="0"/>
              </a:rPr>
              <a:t>Ъ</a:t>
            </a:r>
          </a:p>
        </p:txBody>
      </p:sp>
      <p:sp>
        <p:nvSpPr>
          <p:cNvPr id="113" name="Буква Ы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Ы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15" name="Буква Ь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Ь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17" name="Буква Э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Э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19" name="Буква Ю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Ю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121" name="Буква Я"/>
          <p:cNvSpPr/>
          <p:nvPr/>
        </p:nvSpPr>
        <p:spPr>
          <a:xfrm>
            <a:off x="2314258" y="525416"/>
            <a:ext cx="1080000" cy="10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atin typeface="Arial Black" panose="020B0A04020102020204" pitchFamily="34" charset="0"/>
              </a:rPr>
              <a:t>Я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314258" y="512231"/>
            <a:ext cx="5848963" cy="5665907"/>
            <a:chOff x="2314258" y="512231"/>
            <a:chExt cx="5848963" cy="5665907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2314258" y="512231"/>
              <a:ext cx="5848963" cy="1039486"/>
              <a:chOff x="2476628" y="134399"/>
              <a:chExt cx="5848963" cy="1039486"/>
            </a:xfrm>
          </p:grpSpPr>
          <p:sp>
            <p:nvSpPr>
              <p:cNvPr id="1857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2476628" y="135983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6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3656543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7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4854162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8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6051781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9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7247978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91" name="Группа 1690"/>
            <p:cNvGrpSpPr/>
            <p:nvPr/>
          </p:nvGrpSpPr>
          <p:grpSpPr>
            <a:xfrm>
              <a:off x="2314258" y="1657965"/>
              <a:ext cx="5848963" cy="1039486"/>
              <a:chOff x="2476628" y="134399"/>
              <a:chExt cx="5848963" cy="1039486"/>
            </a:xfrm>
          </p:grpSpPr>
          <p:sp>
            <p:nvSpPr>
              <p:cNvPr id="1692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2476628" y="135983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93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3656543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94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4854162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95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6051781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96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7247978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97" name="Группа 1696"/>
            <p:cNvGrpSpPr/>
            <p:nvPr/>
          </p:nvGrpSpPr>
          <p:grpSpPr>
            <a:xfrm>
              <a:off x="2314258" y="2812396"/>
              <a:ext cx="5848963" cy="1039486"/>
              <a:chOff x="2476628" y="134399"/>
              <a:chExt cx="5848963" cy="1039486"/>
            </a:xfrm>
          </p:grpSpPr>
          <p:sp>
            <p:nvSpPr>
              <p:cNvPr id="1698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2476628" y="135983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99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3656543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0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4854162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1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6051781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2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7247978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03" name="Группа 1702"/>
            <p:cNvGrpSpPr/>
            <p:nvPr/>
          </p:nvGrpSpPr>
          <p:grpSpPr>
            <a:xfrm>
              <a:off x="2314258" y="3975524"/>
              <a:ext cx="5848963" cy="1039486"/>
              <a:chOff x="2476628" y="134399"/>
              <a:chExt cx="5848963" cy="1039486"/>
            </a:xfrm>
          </p:grpSpPr>
          <p:sp>
            <p:nvSpPr>
              <p:cNvPr id="1704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2476628" y="135983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5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3656543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6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4854162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7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6051781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8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7247978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09" name="Группа 1708"/>
            <p:cNvGrpSpPr/>
            <p:nvPr/>
          </p:nvGrpSpPr>
          <p:grpSpPr>
            <a:xfrm>
              <a:off x="2314258" y="5138652"/>
              <a:ext cx="5848963" cy="1039486"/>
              <a:chOff x="2476628" y="134399"/>
              <a:chExt cx="5848963" cy="1039486"/>
            </a:xfrm>
          </p:grpSpPr>
          <p:sp>
            <p:nvSpPr>
              <p:cNvPr id="1710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2476628" y="135983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1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3656543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2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4854162" y="143096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3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6051781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4" name="Rectangle 644">
                <a:extLst>
                  <a:ext uri="{FF2B5EF4-FFF2-40B4-BE49-F238E27FC236}">
                    <a16:creationId xmlns:a16="http://schemas.microsoft.com/office/drawing/2014/main" id="{00EA79B6-7C2B-457C-BD24-6D5A86C54C14}"/>
                  </a:ext>
                </a:extLst>
              </p:cNvPr>
              <p:cNvSpPr/>
              <p:nvPr/>
            </p:nvSpPr>
            <p:spPr>
              <a:xfrm>
                <a:off x="7247978" y="134399"/>
                <a:ext cx="1077613" cy="1030789"/>
              </a:xfrm>
              <a:prstGeom prst="rect">
                <a:avLst/>
              </a:prstGeom>
              <a:noFill/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724" name="Rectangle 644">
            <a:extLst>
              <a:ext uri="{FF2B5EF4-FFF2-40B4-BE49-F238E27FC236}">
                <a16:creationId xmlns:a16="http://schemas.microsoft.com/office/drawing/2014/main" id="{00EA79B6-7C2B-457C-BD24-6D5A86C54C14}"/>
              </a:ext>
            </a:extLst>
          </p:cNvPr>
          <p:cNvSpPr/>
          <p:nvPr/>
        </p:nvSpPr>
        <p:spPr>
          <a:xfrm>
            <a:off x="8731173" y="1132906"/>
            <a:ext cx="2225509" cy="51539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854953" y="1112952"/>
            <a:ext cx="2081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spc="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СЛОВО</a:t>
            </a:r>
            <a:endParaRPr lang="ru-RU" sz="3200" spc="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5489" y="6306794"/>
            <a:ext cx="417062" cy="461665"/>
          </a:xfrm>
          <a:prstGeom prst="rect">
            <a:avLst/>
          </a:prstGeom>
          <a:solidFill>
            <a:srgbClr val="C00000"/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33093" y="6303364"/>
            <a:ext cx="1738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Буква в слове отсутствует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729" name="TextBox 1728"/>
          <p:cNvSpPr txBox="1"/>
          <p:nvPr/>
        </p:nvSpPr>
        <p:spPr>
          <a:xfrm>
            <a:off x="4417815" y="6313907"/>
            <a:ext cx="417062" cy="461665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30" name="TextBox 1729"/>
          <p:cNvSpPr txBox="1"/>
          <p:nvPr/>
        </p:nvSpPr>
        <p:spPr>
          <a:xfrm>
            <a:off x="4885419" y="6310477"/>
            <a:ext cx="1976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Буква в слове имеется,  но не в том месте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731" name="TextBox 1730"/>
          <p:cNvSpPr txBox="1"/>
          <p:nvPr/>
        </p:nvSpPr>
        <p:spPr>
          <a:xfrm>
            <a:off x="7016886" y="6305210"/>
            <a:ext cx="417062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32" name="TextBox 1731"/>
          <p:cNvSpPr txBox="1"/>
          <p:nvPr/>
        </p:nvSpPr>
        <p:spPr>
          <a:xfrm>
            <a:off x="7484490" y="6301780"/>
            <a:ext cx="1976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Буква в слове имеется  и в нужном месте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22" name="REVEAL 1 Oval 7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8C585BF-2D3D-4CAC-A0EC-DE50FE6D0AAA}"/>
              </a:ext>
            </a:extLst>
          </p:cNvPr>
          <p:cNvSpPr/>
          <p:nvPr/>
        </p:nvSpPr>
        <p:spPr>
          <a:xfrm>
            <a:off x="9514711" y="5654046"/>
            <a:ext cx="957679" cy="453908"/>
          </a:xfrm>
          <a:prstGeom prst="ellipse">
            <a:avLst/>
          </a:prstGeom>
          <a:solidFill>
            <a:srgbClr val="AC6B86"/>
          </a:solidFill>
          <a:ln w="57150">
            <a:solidFill>
              <a:srgbClr val="D9A68A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ДАЛЕЕ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4" grpId="0" animBg="1"/>
      <p:bldP spid="57" grpId="0" animBg="1"/>
      <p:bldP spid="59" grpId="0" animBg="1"/>
      <p:bldP spid="61" grpId="0" animBg="1"/>
      <p:bldP spid="63" grpId="0" animBg="1"/>
      <p:bldP spid="65" grpId="0" animBg="1"/>
      <p:bldP spid="67" grpId="0" animBg="1"/>
      <p:bldP spid="69" grpId="0" animBg="1"/>
      <p:bldP spid="71" grpId="0" animBg="1"/>
      <p:bldP spid="73" grpId="0" animBg="1"/>
      <p:bldP spid="75" grpId="0" animBg="1"/>
      <p:bldP spid="77" grpId="0" animBg="1"/>
      <p:bldP spid="79" grpId="0" animBg="1"/>
      <p:bldP spid="81" grpId="0" animBg="1"/>
      <p:bldP spid="83" grpId="0" animBg="1"/>
      <p:bldP spid="85" grpId="0" animBg="1"/>
      <p:bldP spid="89" grpId="0" animBg="1"/>
      <p:bldP spid="91" grpId="0" animBg="1"/>
      <p:bldP spid="93" grpId="0" animBg="1"/>
      <p:bldP spid="95" grpId="0" animBg="1"/>
      <p:bldP spid="97" grpId="0" animBg="1"/>
      <p:bldP spid="99" grpId="0" animBg="1"/>
      <p:bldP spid="101" grpId="0" animBg="1"/>
      <p:bldP spid="103" grpId="0" animBg="1"/>
      <p:bldP spid="105" grpId="0" animBg="1"/>
      <p:bldP spid="107" grpId="0" animBg="1"/>
      <p:bldP spid="109" grpId="0" animBg="1"/>
      <p:bldP spid="111" grpId="0" animBg="1"/>
      <p:bldP spid="113" grpId="0" animBg="1"/>
      <p:bldP spid="115" grpId="0" animBg="1"/>
      <p:bldP spid="117" grpId="0" animBg="1"/>
      <p:bldP spid="119" grpId="0" animBg="1"/>
      <p:bldP spid="121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100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Convertio</cp:lastModifiedBy>
  <cp:revision>30</cp:revision>
  <dcterms:created xsi:type="dcterms:W3CDTF">2022-12-23T04:55:12Z</dcterms:created>
  <dcterms:modified xsi:type="dcterms:W3CDTF">2023-02-12T15:52:14Z</dcterms:modified>
</cp:coreProperties>
</file>